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chivo Black" charset="1" panose="020B0A03020202020B04"/>
      <p:regular r:id="rId15"/>
    </p:embeddedFont>
    <p:embeddedFont>
      <p:font typeface="Open Sans Bold" charset="1" panose="020B0806030504020204"/>
      <p:regular r:id="rId16"/>
    </p:embeddedFont>
    <p:embeddedFont>
      <p:font typeface="Inter Bold" charset="1" panose="020B0802030000000004"/>
      <p:regular r:id="rId17"/>
    </p:embeddedFont>
    <p:embeddedFont>
      <p:font typeface="Open Sans" charset="1" panose="020B0606030504020204"/>
      <p:regular r:id="rId18"/>
    </p:embeddedFont>
    <p:embeddedFont>
      <p:font typeface="Bebas Neue" charset="1" panose="00000500000000000000"/>
      <p:regular r:id="rId19"/>
    </p:embeddedFont>
    <p:embeddedFont>
      <p:font typeface="Inter" charset="1" panose="020B0502030000000004"/>
      <p:regular r:id="rId20"/>
    </p:embeddedFont>
    <p:embeddedFont>
      <p:font typeface="Inter Bold Italics" charset="1" panose="020B080203000000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470" y="1916084"/>
            <a:ext cx="17673060" cy="516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4"/>
              </a:lnSpc>
            </a:pPr>
            <a:r>
              <a:rPr lang="en-US" sz="5874" spc="27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HERRAMIENTA DE PENTESTING ASISTIDO CON IA: AUTOMATIZACIÓN DE ESCANEOS Y ENUMERACIÓN DE PUERTOS, PARA LA DETECCIÓN Y PRIORIZACIÓN DE VULNERABILIDADES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0873" y="9453543"/>
            <a:ext cx="17673060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Jhon Mario Diaz Feliciano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0873" y="9453543"/>
            <a:ext cx="17673060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Jhon Mario Diaz Feliciano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3473" y="1480063"/>
            <a:ext cx="5863035" cy="129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CONTENIDO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23473" y="3676967"/>
            <a:ext cx="9711399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equisitos funcionales </a:t>
            </a:r>
          </a:p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equisitos no funcionales </a:t>
            </a:r>
          </a:p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tributos de calidad </a:t>
            </a:r>
          </a:p>
          <a:p>
            <a:pPr algn="l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onderación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389" y="0"/>
            <a:ext cx="13144611" cy="10287000"/>
          </a:xfrm>
          <a:custGeom>
            <a:avLst/>
            <a:gdLst/>
            <a:ahLst/>
            <a:cxnLst/>
            <a:rect r="r" b="b" t="t" l="l"/>
            <a:pathLst>
              <a:path h="10287000" w="13144611">
                <a:moveTo>
                  <a:pt x="0" y="0"/>
                </a:moveTo>
                <a:lnTo>
                  <a:pt x="13144611" y="0"/>
                </a:lnTo>
                <a:lnTo>
                  <a:pt x="131446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104" r="0" b="-5104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091549" y="353569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60806" y="4822476"/>
            <a:ext cx="4791909" cy="77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sz="4900" spc="52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CONTEXTO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389" y="330164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14137" y="1668951"/>
            <a:ext cx="12973863" cy="758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6"/>
              </a:lnSpc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 proyecto consiste en una Herramienta de Pentesting asistida con Inteligencia Artificial, cuyo objetivo principal es automatizar la detección y priorización de vulnerabilidades en sistemas informáticos. Utiliza algoritmos de aprendizaje automático para analizar y clasificar rápidamente riesgos y vulnerabilidades, optimizando así los procesos tradicionales de pruebas de penetración.</a:t>
            </a:r>
          </a:p>
          <a:p>
            <a:pPr algn="l">
              <a:lnSpc>
                <a:spcPts val="3526"/>
              </a:lnSpc>
            </a:pPr>
          </a:p>
          <a:p>
            <a:pPr algn="l">
              <a:lnSpc>
                <a:spcPts val="3526"/>
              </a:lnSpc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¿Para qué sirve?</a:t>
            </a:r>
          </a:p>
          <a:p>
            <a:pPr algn="l" marL="543763" indent="-271882" lvl="1">
              <a:lnSpc>
                <a:spcPts val="3526"/>
              </a:lnSpc>
              <a:buFont typeface="Arial"/>
              <a:buChar char="•"/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Automatizar tareas repetitivas como el escaneo de puertos y la enumeración de dominios.</a:t>
            </a:r>
          </a:p>
          <a:p>
            <a:pPr algn="l" marL="543763" indent="-271882" lvl="1">
              <a:lnSpc>
                <a:spcPts val="3526"/>
              </a:lnSpc>
              <a:buFont typeface="Arial"/>
              <a:buChar char="•"/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Identificar vulnerabilidades críticas de manera rápida y eficiente.</a:t>
            </a:r>
          </a:p>
          <a:p>
            <a:pPr algn="l" marL="543763" indent="-271882" lvl="1">
              <a:lnSpc>
                <a:spcPts val="3526"/>
              </a:lnSpc>
              <a:buFont typeface="Arial"/>
              <a:buChar char="•"/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Priorizar la mitigación de vulnerabilidades mediante clasificaciones automáticas basadas en la criticidad.</a:t>
            </a:r>
          </a:p>
          <a:p>
            <a:pPr algn="l" marL="543763" indent="-271882" lvl="1">
              <a:lnSpc>
                <a:spcPts val="3526"/>
              </a:lnSpc>
              <a:buFont typeface="Arial"/>
              <a:buChar char="•"/>
            </a:pPr>
            <a:r>
              <a:rPr lang="en-US" sz="2518" spc="28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Generar reportes automáticos con recomendaciones claras para mejorar la seguridad.</a:t>
            </a:r>
          </a:p>
          <a:p>
            <a:pPr algn="l">
              <a:lnSpc>
                <a:spcPts val="352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407648" cy="10287000"/>
          </a:xfrm>
          <a:custGeom>
            <a:avLst/>
            <a:gdLst/>
            <a:ahLst/>
            <a:cxnLst/>
            <a:rect r="r" b="b" t="t" l="l"/>
            <a:pathLst>
              <a:path h="10287000" w="15407648">
                <a:moveTo>
                  <a:pt x="0" y="0"/>
                </a:moveTo>
                <a:lnTo>
                  <a:pt x="15407648" y="0"/>
                </a:lnTo>
                <a:lnTo>
                  <a:pt x="154076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25" r="0" b="-43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9860" y="3225150"/>
            <a:ext cx="3074000" cy="3074000"/>
          </a:xfrm>
          <a:custGeom>
            <a:avLst/>
            <a:gdLst/>
            <a:ahLst/>
            <a:cxnLst/>
            <a:rect r="r" b="b" t="t" l="l"/>
            <a:pathLst>
              <a:path h="3074000" w="3074000">
                <a:moveTo>
                  <a:pt x="0" y="0"/>
                </a:moveTo>
                <a:lnTo>
                  <a:pt x="3074000" y="0"/>
                </a:lnTo>
                <a:lnTo>
                  <a:pt x="3074000" y="3073999"/>
                </a:lnTo>
                <a:lnTo>
                  <a:pt x="0" y="3073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3451429" y="5143500"/>
            <a:ext cx="25532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 flipV="true">
            <a:off x="10712703" y="5124451"/>
            <a:ext cx="25532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604412" y="3450830"/>
            <a:ext cx="3654888" cy="3385340"/>
          </a:xfrm>
          <a:custGeom>
            <a:avLst/>
            <a:gdLst/>
            <a:ahLst/>
            <a:cxnLst/>
            <a:rect r="r" b="b" t="t" l="l"/>
            <a:pathLst>
              <a:path h="3385340" w="3654888">
                <a:moveTo>
                  <a:pt x="0" y="0"/>
                </a:moveTo>
                <a:lnTo>
                  <a:pt x="3654888" y="0"/>
                </a:lnTo>
                <a:lnTo>
                  <a:pt x="3654888" y="3385340"/>
                </a:lnTo>
                <a:lnTo>
                  <a:pt x="0" y="3385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78954" y="3132406"/>
            <a:ext cx="3598985" cy="3598985"/>
          </a:xfrm>
          <a:custGeom>
            <a:avLst/>
            <a:gdLst/>
            <a:ahLst/>
            <a:cxnLst/>
            <a:rect r="r" b="b" t="t" l="l"/>
            <a:pathLst>
              <a:path h="3598985" w="3598985">
                <a:moveTo>
                  <a:pt x="0" y="0"/>
                </a:moveTo>
                <a:lnTo>
                  <a:pt x="3598984" y="0"/>
                </a:lnTo>
                <a:lnTo>
                  <a:pt x="3598984" y="3598985"/>
                </a:lnTo>
                <a:lnTo>
                  <a:pt x="0" y="3598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6004715" y="6734975"/>
            <a:ext cx="585608" cy="108760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079669" y="8002700"/>
            <a:ext cx="1925046" cy="1925046"/>
          </a:xfrm>
          <a:custGeom>
            <a:avLst/>
            <a:gdLst/>
            <a:ahLst/>
            <a:cxnLst/>
            <a:rect r="r" b="b" t="t" l="l"/>
            <a:pathLst>
              <a:path h="1925046" w="1925046">
                <a:moveTo>
                  <a:pt x="0" y="0"/>
                </a:moveTo>
                <a:lnTo>
                  <a:pt x="1925046" y="0"/>
                </a:lnTo>
                <a:lnTo>
                  <a:pt x="1925046" y="1925046"/>
                </a:lnTo>
                <a:lnTo>
                  <a:pt x="0" y="1925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51653" y="7991621"/>
            <a:ext cx="3001377" cy="1908888"/>
          </a:xfrm>
          <a:custGeom>
            <a:avLst/>
            <a:gdLst/>
            <a:ahLst/>
            <a:cxnLst/>
            <a:rect r="r" b="b" t="t" l="l"/>
            <a:pathLst>
              <a:path h="1908888" w="3001377">
                <a:moveTo>
                  <a:pt x="0" y="0"/>
                </a:moveTo>
                <a:lnTo>
                  <a:pt x="3001377" y="0"/>
                </a:lnTo>
                <a:lnTo>
                  <a:pt x="3001377" y="1908889"/>
                </a:lnTo>
                <a:lnTo>
                  <a:pt x="0" y="1908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3067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9451653" y="6913513"/>
            <a:ext cx="333482" cy="90003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V="true">
            <a:off x="8223233" y="2010660"/>
            <a:ext cx="322583" cy="121449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585147" y="246850"/>
            <a:ext cx="2985583" cy="1563699"/>
          </a:xfrm>
          <a:custGeom>
            <a:avLst/>
            <a:gdLst/>
            <a:ahLst/>
            <a:cxnLst/>
            <a:rect r="r" b="b" t="t" l="l"/>
            <a:pathLst>
              <a:path h="1563699" w="2985583">
                <a:moveTo>
                  <a:pt x="0" y="0"/>
                </a:moveTo>
                <a:lnTo>
                  <a:pt x="2985583" y="0"/>
                </a:lnTo>
                <a:lnTo>
                  <a:pt x="2985583" y="1563700"/>
                </a:lnTo>
                <a:lnTo>
                  <a:pt x="0" y="1563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59545" y="0"/>
          <a:ext cx="17275126" cy="9973956"/>
        </p:xfrm>
        <a:graphic>
          <a:graphicData uri="http://schemas.openxmlformats.org/drawingml/2006/table">
            <a:tbl>
              <a:tblPr/>
              <a:tblGrid>
                <a:gridCol w="2852508"/>
                <a:gridCol w="3623241"/>
                <a:gridCol w="6480596"/>
                <a:gridCol w="4318782"/>
              </a:tblGrid>
              <a:tr h="13213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DESCRIPCION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DETALLE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INTERESADOS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3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permitir la autenticación mediante usuario (email) y contraseña en la página de inicio.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IT, QA, PM, Seguridad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9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Escaneo automatizado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realizar escaneos automatizados de puertos y enumeración de dominios para descubrir activos tecnológicos y servicios expuestos en una red.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Pentesters, Seguridad, 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75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Clasificación 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	El sistema debe utilizar algoritmos de aprendizaje automático (supervisados y clustering) para analizar y clasificar automáticamente la criticidad de vulnerabilidades detectadas.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Analistas de Seguridad, Pentesters, PM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8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Generación de reportes automáticos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 herramienta generará automáticamente reportes detallados y visuales, que incluyan recomendaciones específicas para la mitigación de las vulnerabilidades detectadas.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Seguridad, QA, PM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58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Dashboard interactivo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ofrecerá un dashboard interactivo para visualizar claramente resultados de escaneos, clasificación de vulnerabilidades y seguimiento de acciones de mitigación.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Pentesters, Analistas de Seguridad, PM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333" r="0" b="-21333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06437" y="186104"/>
          <a:ext cx="17275126" cy="10091722"/>
        </p:xfrm>
        <a:graphic>
          <a:graphicData uri="http://schemas.openxmlformats.org/drawingml/2006/table">
            <a:tbl>
              <a:tblPr/>
              <a:tblGrid>
                <a:gridCol w="2282006"/>
                <a:gridCol w="2898593"/>
                <a:gridCol w="5184476"/>
                <a:gridCol w="3455025"/>
                <a:gridCol w="3455025"/>
              </a:tblGrid>
              <a:tr h="1321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DESCRIPCION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DETALLE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METRICAS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INTERESADOS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93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RNF-01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Tiempo de Respuesta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mostrar las páginas en un tiempo entre 1 a 3 segundos tras hacer clic en un enlace.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1-3 segundos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 (20%), QA (30%), PM (50%)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RNF-02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Disponibilidad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estar disponible para uso continuo, con una disponibilidad mínima del 99% mensual.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≥ 99% mensual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 (40%), Seguridad (40%), PM (20%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57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RNF-03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Seguridad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garantizar que todas las comunicaciones y datos sensibles estén cifrados siguiendo estándares de seguridad reconocidos (TLS, AES-256).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Cumplimiento estándares TLS, AES-256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Seguridad (60%), IT (30%), PM (10%)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7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RNF-03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Escalabilidad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 sistema debe soportar incrementos graduales en la cantidad de escaneos simultáneos sin degradar significativamente su rendimiento.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Hasta 50 escaneos simultáneos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IT (50%), PM (50%)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57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RNF-03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 interfaz del sistema debe ser intuitiva y fácil de usar, permitiendo a los usuarios aprender a usarla eficazmente en menos de 15 minutos tras capacitación básica.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≤15 minutos aprendizaje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QA (40%), Pentesters (40%), PM (20%)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t="0" r="-7989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01303" y="847639"/>
            <a:ext cx="2019910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2028301"/>
          <a:ext cx="16801959" cy="7229999"/>
        </p:xfrm>
        <a:graphic>
          <a:graphicData uri="http://schemas.openxmlformats.org/drawingml/2006/table">
            <a:tbl>
              <a:tblPr/>
              <a:tblGrid>
                <a:gridCol w="2054560"/>
                <a:gridCol w="1679209"/>
                <a:gridCol w="1866884"/>
                <a:gridCol w="1866884"/>
                <a:gridCol w="1866884"/>
                <a:gridCol w="1866884"/>
                <a:gridCol w="1866884"/>
                <a:gridCol w="1866884"/>
                <a:gridCol w="1866884"/>
              </a:tblGrid>
              <a:tr h="13970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i="true" b="true">
                          <a:solidFill>
                            <a:srgbClr val="FFFFFF"/>
                          </a:solidFill>
                          <a:latin typeface="Inter Bold Italics"/>
                          <a:ea typeface="Inter Bold Italics"/>
                          <a:cs typeface="Inter Bold Italics"/>
                          <a:sym typeface="Inter Bold Italics"/>
                        </a:rPr>
                        <a:t>Stakeholder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i="true" b="true">
                          <a:solidFill>
                            <a:srgbClr val="FFFFFF"/>
                          </a:solidFill>
                          <a:latin typeface="Inter Bold Italics"/>
                          <a:ea typeface="Inter Bold Italics"/>
                          <a:cs typeface="Inter Bold Italics"/>
                          <a:sym typeface="Inter Bold Italics"/>
                        </a:rPr>
                        <a:t>Fiabilidad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i="true" b="true">
                          <a:solidFill>
                            <a:srgbClr val="FFFFFF"/>
                          </a:solidFill>
                          <a:latin typeface="Inter Bold Italics"/>
                          <a:ea typeface="Inter Bold Italics"/>
                          <a:cs typeface="Inter Bold Italics"/>
                          <a:sym typeface="Inter Bold Italics"/>
                        </a:rPr>
                        <a:t>Seguridad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i="true" b="true">
                          <a:solidFill>
                            <a:srgbClr val="FFFFFF"/>
                          </a:solidFill>
                          <a:latin typeface="Inter Bold Italics"/>
                          <a:ea typeface="Inter Bold Italics"/>
                          <a:cs typeface="Inter Bold Italics"/>
                          <a:sym typeface="Inter Bold Italics"/>
                        </a:rPr>
                        <a:t>Rendimiento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i="true" b="true">
                          <a:solidFill>
                            <a:srgbClr val="FFFFFF"/>
                          </a:solidFill>
                          <a:latin typeface="Inter Bold Italics"/>
                          <a:ea typeface="Inter Bold Italics"/>
                          <a:cs typeface="Inter Bold Italics"/>
                          <a:sym typeface="Inter Bold Italics"/>
                        </a:rPr>
                        <a:t>Mantenibilidad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i="true" b="true">
                          <a:solidFill>
                            <a:srgbClr val="FFFFFF"/>
                          </a:solidFill>
                          <a:latin typeface="Inter Bold Italics"/>
                          <a:ea typeface="Inter Bold Italics"/>
                          <a:cs typeface="Inter Bold Italics"/>
                          <a:sym typeface="Inter Bold Italics"/>
                        </a:rPr>
                        <a:t>Compatibilidad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i="true" b="true">
                          <a:solidFill>
                            <a:srgbClr val="FFFFFF"/>
                          </a:solidFill>
                          <a:latin typeface="Inter Bold Italics"/>
                          <a:ea typeface="Inter Bold Italics"/>
                          <a:cs typeface="Inter Bold Italics"/>
                          <a:sym typeface="Inter Bold Italics"/>
                        </a:rPr>
                        <a:t>Usabilidad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i="true" b="true">
                          <a:solidFill>
                            <a:srgbClr val="FFFFFF"/>
                          </a:solidFill>
                          <a:latin typeface="Inter Bold Italics"/>
                          <a:ea typeface="Inter Bold Italics"/>
                          <a:cs typeface="Inter Bold Italics"/>
                          <a:sym typeface="Inter Bold Italics"/>
                        </a:rPr>
                        <a:t>Disponibilidad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i="true" b="true">
                          <a:solidFill>
                            <a:srgbClr val="FFFFFF"/>
                          </a:solidFill>
                          <a:latin typeface="Inter Bold Italics"/>
                          <a:ea typeface="Inter Bold Italics"/>
                          <a:cs typeface="Inter Bold Italics"/>
                          <a:sym typeface="Inter Bold Italics"/>
                        </a:rPr>
                        <a:t>Total 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5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IT Manager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2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Pentester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25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DevOps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19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2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QA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82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PM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5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Total Atributo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15,6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18,8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16,4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5,6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15,2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17,4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5937401" y="624876"/>
            <a:ext cx="1595268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78534" y="1028700"/>
          <a:ext cx="16832215" cy="8834713"/>
        </p:xfrm>
        <a:graphic>
          <a:graphicData uri="http://schemas.openxmlformats.org/drawingml/2006/table">
            <a:tbl>
              <a:tblPr/>
              <a:tblGrid>
                <a:gridCol w="2404602"/>
                <a:gridCol w="2404602"/>
                <a:gridCol w="2404602"/>
                <a:gridCol w="2404602"/>
                <a:gridCol w="2404602"/>
                <a:gridCol w="2404602"/>
                <a:gridCol w="2404602"/>
              </a:tblGrid>
              <a:tr h="6137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Atributo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Descripción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Métrica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Impacto (I)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Dificultad (D)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% Peso (P)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Valor (V)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34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Rendimiento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Tiempos de respuesta eficientes.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3-5 segundos de respuesta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16,4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98,4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1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Seguridad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Protección de datos y comunicación segura.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Cifrado TLS, autenticación segura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18,8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1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Fiabilidad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Confiabilidad del sistema ante fallos y errores.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Tasa de fallos críticos / uptime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15,6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Mantenibilidad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Facilidad para mantener y actualizar el sistema.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Tiempo medio de mantenimiento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1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Usabilidad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Facilidad de uso y aprendizaje del sistema.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Tiempo promedio de aprendizaje ≤15 min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15,2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60,8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1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Compatibilidad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Capacidad de interactuar con otros sistemas.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Porcentaje de integración exitosa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5,6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22,4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0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Disponibilidad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Acceso constante a la herramienta sin caídas.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≥99% de disponibilidad mensual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17,4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69,6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84476" y="3697149"/>
            <a:ext cx="12713263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2584476" y="5648160"/>
            <a:ext cx="12713263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97554" y="3706330"/>
            <a:ext cx="16692893" cy="19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MUCHAS GRACIAS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DAGjg76NpLw</dc:identifier>
  <dcterms:modified xsi:type="dcterms:W3CDTF">2011-08-01T06:04:30Z</dcterms:modified>
  <cp:revision>1</cp:revision>
  <dc:title>Herramienta de Pentesting Asistido con IA</dc:title>
</cp:coreProperties>
</file>